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257" r:id="rId2"/>
    <p:sldId id="303" r:id="rId3"/>
    <p:sldId id="333" r:id="rId4"/>
    <p:sldId id="299" r:id="rId5"/>
    <p:sldId id="335" r:id="rId6"/>
    <p:sldId id="300" r:id="rId7"/>
    <p:sldId id="316" r:id="rId8"/>
    <p:sldId id="309" r:id="rId9"/>
    <p:sldId id="314" r:id="rId10"/>
    <p:sldId id="327" r:id="rId11"/>
    <p:sldId id="301" r:id="rId12"/>
    <p:sldId id="332" r:id="rId13"/>
    <p:sldId id="313" r:id="rId14"/>
    <p:sldId id="292" r:id="rId15"/>
    <p:sldId id="318" r:id="rId16"/>
    <p:sldId id="294" r:id="rId17"/>
    <p:sldId id="317" r:id="rId18"/>
    <p:sldId id="319" r:id="rId19"/>
    <p:sldId id="320" r:id="rId20"/>
    <p:sldId id="321" r:id="rId21"/>
    <p:sldId id="296" r:id="rId22"/>
    <p:sldId id="286" r:id="rId23"/>
    <p:sldId id="288" r:id="rId24"/>
    <p:sldId id="289" r:id="rId25"/>
    <p:sldId id="290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21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5" name="Oval 3"/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</p:grpSp>
      <p:sp>
        <p:nvSpPr>
          <p:cNvPr id="5428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428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1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3DC41-95EF-4C21-9DAB-668B772B146F}" type="datetimeFigureOut">
              <a:rPr lang="ru-RU"/>
              <a:pPr>
                <a:defRPr/>
              </a:pPr>
              <a:t>30.01.2019</a:t>
            </a:fld>
            <a:endParaRPr lang="ru-RU"/>
          </a:p>
        </p:txBody>
      </p:sp>
      <p:sp>
        <p:nvSpPr>
          <p:cNvPr id="12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82531-7B78-4094-BFB3-3436C7A8F2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8C188D-F1CC-4608-A228-1C46AB8EE9D8}" type="datetimeFigureOut">
              <a:rPr lang="ru-RU"/>
              <a:pPr>
                <a:defRPr/>
              </a:pPr>
              <a:t>30.01.2019</a:t>
            </a:fld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F8A51C-FF8C-4983-B40D-576A12B09F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628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628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A18D5-6E0D-4C34-B7D6-DBBEE21F6DA5}" type="datetimeFigureOut">
              <a:rPr lang="ru-RU"/>
              <a:pPr>
                <a:defRPr/>
              </a:pPr>
              <a:t>30.01.2019</a:t>
            </a:fld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3AF9AC-207D-403D-977D-4AAB09B7EE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E3C3D6-D212-419B-B6E2-96C38399DBBB}" type="datetimeFigureOut">
              <a:rPr lang="ru-RU"/>
              <a:pPr>
                <a:defRPr/>
              </a:pPr>
              <a:t>30.01.2019</a:t>
            </a:fld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57D47A-4DFD-450D-9DFB-87E00419CF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392809-CE32-4478-AC63-2F4671526021}" type="datetimeFigureOut">
              <a:rPr lang="ru-RU"/>
              <a:pPr>
                <a:defRPr/>
              </a:pPr>
              <a:t>30.01.2019</a:t>
            </a:fld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B48F03-4DB8-4CCF-8E96-26B342A242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8F49EC-983A-4ED5-85CB-E41A193ED70B}" type="datetimeFigureOut">
              <a:rPr lang="ru-RU"/>
              <a:pPr>
                <a:defRPr/>
              </a:pPr>
              <a:t>30.01.2019</a:t>
            </a:fld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C910E7-0884-49A4-849A-E078B693C2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20325-D554-4EAD-8754-88E3517E7F9A}" type="datetimeFigureOut">
              <a:rPr lang="ru-RU"/>
              <a:pPr>
                <a:defRPr/>
              </a:pPr>
              <a:t>30.01.2019</a:t>
            </a:fld>
            <a:endParaRPr lang="ru-RU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691A4D-4FF8-495F-B1D0-E4CF750A69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4C8DA-CD76-40B9-AB35-70592FCB220C}" type="datetimeFigureOut">
              <a:rPr lang="ru-RU"/>
              <a:pPr>
                <a:defRPr/>
              </a:pPr>
              <a:t>30.01.2019</a:t>
            </a:fld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5B3AA5-A37B-4500-B319-DB0589BFD4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CD3F21-21CF-4C00-BD86-A1C5B7834966}" type="datetimeFigureOut">
              <a:rPr lang="ru-RU"/>
              <a:pPr>
                <a:defRPr/>
              </a:pPr>
              <a:t>30.01.2019</a:t>
            </a:fld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D2C32-C786-464D-A472-BFD40F08CA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560A84-9C4C-4514-A0D8-D199A5D728CD}" type="datetimeFigureOut">
              <a:rPr lang="ru-RU"/>
              <a:pPr>
                <a:defRPr/>
              </a:pPr>
              <a:t>30.01.2019</a:t>
            </a:fld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71083-6081-4563-9B3F-5C221BA450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4D3EF6-51D6-4CFD-A860-A41A0B3F8054}" type="datetimeFigureOut">
              <a:rPr lang="ru-RU"/>
              <a:pPr>
                <a:defRPr/>
              </a:pPr>
              <a:t>30.01.2019</a:t>
            </a:fld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C79C3-B0E0-4ADB-A137-C3A91F077F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071563" y="304800"/>
            <a:ext cx="7615237" cy="1106488"/>
            <a:chOff x="675" y="192"/>
            <a:chExt cx="4797" cy="697"/>
          </a:xfrm>
        </p:grpSpPr>
        <p:sp>
          <p:nvSpPr>
            <p:cNvPr id="53251" name="Oval 3"/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53252" name="Oval 4"/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53253" name="Oval 5"/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53254" name="Oval 6"/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53255" name="Oval 7"/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</p:grp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3257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fld id="{7D8087BF-3480-4692-9E5F-7CC5C7361FE4}" type="datetimeFigureOut">
              <a:rPr lang="ru-RU"/>
              <a:pPr>
                <a:defRPr/>
              </a:pPr>
              <a:t>30.01.2019</a:t>
            </a:fld>
            <a:endParaRPr lang="ru-RU"/>
          </a:p>
        </p:txBody>
      </p:sp>
      <p:sp>
        <p:nvSpPr>
          <p:cNvPr id="5325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325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D23FF7C5-E0A5-4E4A-A029-3896FB393A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1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¡"/>
        <a:defRPr sz="27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23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0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143125"/>
            <a:ext cx="9144000" cy="3286125"/>
          </a:xfrm>
        </p:spPr>
        <p:txBody>
          <a:bodyPr/>
          <a:lstStyle/>
          <a:p>
            <a:pPr algn="ctr" eaLnBrk="1" hangingPunct="1"/>
            <a:r>
              <a:rPr lang="en-US" sz="1800" dirty="0" smtClean="0">
                <a:solidFill>
                  <a:srgbClr val="FFFFFF"/>
                </a:solidFill>
              </a:rPr>
              <a:t>           </a:t>
            </a:r>
            <a:br>
              <a:rPr lang="en-US" sz="1800" dirty="0" smtClean="0">
                <a:solidFill>
                  <a:srgbClr val="FFFFFF"/>
                </a:solidFill>
              </a:rPr>
            </a:br>
            <a:r>
              <a:rPr lang="ru-RU" sz="3600" b="1" i="1" dirty="0" smtClean="0">
                <a:solidFill>
                  <a:srgbClr val="00B050"/>
                </a:solidFill>
              </a:rPr>
              <a:t/>
            </a:r>
            <a:br>
              <a:rPr lang="ru-RU" sz="3600" b="1" i="1" dirty="0" smtClean="0">
                <a:solidFill>
                  <a:srgbClr val="00B050"/>
                </a:solidFill>
              </a:rPr>
            </a:br>
            <a:r>
              <a:rPr lang="ru-RU" sz="3600" b="1" i="1" dirty="0" smtClean="0">
                <a:solidFill>
                  <a:srgbClr val="00B050"/>
                </a:solidFill>
              </a:rPr>
              <a:t>«</a:t>
            </a:r>
            <a:r>
              <a:rPr lang="en-US" sz="3600" b="1" i="1" dirty="0" smtClean="0">
                <a:solidFill>
                  <a:srgbClr val="00B050"/>
                </a:solidFill>
              </a:rPr>
              <a:t>C</a:t>
            </a:r>
            <a:r>
              <a:rPr lang="ru-RU" sz="3600" b="1" i="1" dirty="0" err="1" smtClean="0">
                <a:solidFill>
                  <a:srgbClr val="00B050"/>
                </a:solidFill>
              </a:rPr>
              <a:t>истема</a:t>
            </a:r>
            <a:r>
              <a:rPr lang="ru-RU" sz="3600" b="1" i="1" dirty="0" smtClean="0">
                <a:solidFill>
                  <a:srgbClr val="00B050"/>
                </a:solidFill>
              </a:rPr>
              <a:t> </a:t>
            </a:r>
            <a:r>
              <a:rPr lang="ru-RU" sz="3600" b="1" i="1" dirty="0" err="1" smtClean="0">
                <a:solidFill>
                  <a:srgbClr val="00B050"/>
                </a:solidFill>
              </a:rPr>
              <a:t>тьюторского</a:t>
            </a:r>
            <a:r>
              <a:rPr lang="ru-RU" sz="3600" b="1" i="1" dirty="0" smtClean="0">
                <a:solidFill>
                  <a:srgbClr val="00B050"/>
                </a:solidFill>
              </a:rPr>
              <a:t> сопровождения профессионального развития педагогов НОО  Юргинского городского округа»</a:t>
            </a:r>
            <a:br>
              <a:rPr lang="ru-RU" sz="3600" b="1" i="1" dirty="0" smtClean="0">
                <a:solidFill>
                  <a:srgbClr val="00B050"/>
                </a:solidFill>
              </a:rPr>
            </a:b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latin typeface="MS Reference Sans Serif" pitchFamily="34" charset="0"/>
                <a:cs typeface="Times New Roman" pitchFamily="18" charset="0"/>
              </a:rPr>
              <a:t>2018-2019 учебный год</a:t>
            </a:r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  <a:latin typeface="MS Reference Sans Serif" pitchFamily="34" charset="0"/>
                <a:cs typeface="Times New Roman" pitchFamily="18" charset="0"/>
              </a:rPr>
              <a:t/>
            </a:r>
            <a:b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  <a:latin typeface="MS Reference Sans Serif" pitchFamily="34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B050"/>
                </a:solidFill>
              </a:rPr>
              <a:t> </a:t>
            </a:r>
            <a:r>
              <a:rPr lang="ru-RU" sz="3600" b="1" i="1" dirty="0" smtClean="0">
                <a:solidFill>
                  <a:srgbClr val="00B050"/>
                </a:solidFill>
              </a:rPr>
              <a:t/>
            </a:r>
            <a:br>
              <a:rPr lang="ru-RU" sz="3600" b="1" i="1" dirty="0" smtClean="0">
                <a:solidFill>
                  <a:srgbClr val="00B050"/>
                </a:solidFill>
              </a:rPr>
            </a:br>
            <a:endParaRPr lang="ru-RU" sz="3600" b="1" i="1" dirty="0" smtClean="0">
              <a:solidFill>
                <a:srgbClr val="00B050"/>
              </a:solidFill>
            </a:endParaRPr>
          </a:p>
        </p:txBody>
      </p:sp>
      <p:sp>
        <p:nvSpPr>
          <p:cNvPr id="13314" name="Rectangle 45"/>
          <p:cNvSpPr txBox="1">
            <a:spLocks noChangeArrowheads="1"/>
          </p:cNvSpPr>
          <p:nvPr/>
        </p:nvSpPr>
        <p:spPr bwMode="auto">
          <a:xfrm>
            <a:off x="323850" y="5084763"/>
            <a:ext cx="8229600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ru-RU" sz="2000" b="1">
              <a:latin typeface="MS Reference Sans Serif" pitchFamily="34" charset="0"/>
              <a:cs typeface="Times New Roman" pitchFamily="18" charset="0"/>
            </a:endParaRP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538" y="333375"/>
            <a:ext cx="4716462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143375" y="5214938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  <a:latin typeface="MS Reference Sans Serif" pitchFamily="34" charset="0"/>
                <a:cs typeface="Times New Roman" pitchFamily="18" charset="0"/>
              </a:rPr>
              <a:t>Головачева Ольга Дмитриевна, методист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  <a:latin typeface="MS Reference Sans Serif" pitchFamily="34" charset="0"/>
                <a:cs typeface="Times New Roman" pitchFamily="18" charset="0"/>
              </a:rPr>
              <a:t>МБУ </a:t>
            </a:r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  <a:latin typeface="MS Reference Sans Serif" pitchFamily="34" charset="0"/>
                <a:cs typeface="Times New Roman" pitchFamily="18" charset="0"/>
              </a:rPr>
              <a:t>ДПО </a:t>
            </a:r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  <a:latin typeface="MS Reference Sans Serif" pitchFamily="34" charset="0"/>
                <a:cs typeface="Times New Roman" pitchFamily="18" charset="0"/>
              </a:rPr>
              <a:t> </a:t>
            </a:r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  <a:latin typeface="MS Reference Sans Serif" pitchFamily="34" charset="0"/>
                <a:cs typeface="Times New Roman" pitchFamily="18" charset="0"/>
              </a:rPr>
              <a:t>«ИМЦ г. </a:t>
            </a:r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  <a:latin typeface="MS Reference Sans Serif" pitchFamily="34" charset="0"/>
                <a:cs typeface="Times New Roman" pitchFamily="18" charset="0"/>
              </a:rPr>
              <a:t>Юрги»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  <a:latin typeface="MS Reference Sans Serif" pitchFamily="34" charset="0"/>
                <a:cs typeface="Times New Roman" pitchFamily="18" charset="0"/>
              </a:rPr>
              <a:t> </a:t>
            </a:r>
            <a:endParaRPr lang="ru-RU" sz="1600" b="1" i="1" dirty="0">
              <a:solidFill>
                <a:schemeClr val="accent1">
                  <a:lumMod val="75000"/>
                </a:schemeClr>
              </a:solidFill>
              <a:latin typeface="MS Reference Sans Serif" pitchFamily="34" charset="0"/>
              <a:cs typeface="Times New Roman" pitchFamily="18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chemeClr val="accent1">
                  <a:lumMod val="75000"/>
                </a:schemeClr>
              </a:solidFill>
              <a:latin typeface="MS Reference Sans Serif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2200" smtClean="0"/>
              <a:t/>
            </a:r>
            <a:br>
              <a:rPr lang="ru-RU" sz="2200" smtClean="0"/>
            </a:br>
            <a:r>
              <a:rPr lang="ru-RU" sz="2200" smtClean="0"/>
              <a:t/>
            </a:r>
            <a:br>
              <a:rPr lang="ru-RU" sz="2200" smtClean="0"/>
            </a:br>
            <a:r>
              <a:rPr lang="ru-RU" sz="2200" smtClean="0"/>
              <a:t> </a:t>
            </a:r>
            <a:br>
              <a:rPr lang="ru-RU" sz="2200" smtClean="0"/>
            </a:br>
            <a:r>
              <a:rPr lang="ru-RU" sz="2000" smtClean="0"/>
              <a:t>Особенности деятельности тьютора: интеграция учебной и профессиональной среды</a:t>
            </a:r>
          </a:p>
        </p:txBody>
      </p:sp>
      <p:sp>
        <p:nvSpPr>
          <p:cNvPr id="10" name="Текст 9"/>
          <p:cNvSpPr>
            <a:spLocks noGrp="1" noChangeArrowheads="1"/>
          </p:cNvSpPr>
          <p:nvPr>
            <p:ph type="body" idx="4294967295"/>
          </p:nvPr>
        </p:nvSpPr>
        <p:spPr>
          <a:xfrm>
            <a:off x="1403350" y="2349500"/>
            <a:ext cx="5915025" cy="1325563"/>
          </a:xfrm>
          <a:prstGeom prst="ellipse">
            <a:avLst/>
          </a:prstGeom>
          <a:solidFill>
            <a:schemeClr val="bg1"/>
          </a:solidFill>
          <a:ln w="57150" algn="ctr">
            <a:solidFill>
              <a:schemeClr val="tx1"/>
            </a:solidFill>
            <a:round/>
          </a:ln>
          <a:effectLst>
            <a:outerShdw dist="38100" dir="5400000" algn="t" rotWithShape="0">
              <a:srgbClr val="000000">
                <a:alpha val="39999"/>
              </a:srgbClr>
            </a:outerShdw>
          </a:effectLst>
        </p:spPr>
        <p:txBody>
          <a:bodyPr>
            <a:norm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sz="2800"/>
              <a:t>Учебная деятельность</a:t>
            </a:r>
          </a:p>
        </p:txBody>
      </p:sp>
      <p:sp>
        <p:nvSpPr>
          <p:cNvPr id="2" name="Овал 9"/>
          <p:cNvSpPr>
            <a:spLocks noChangeArrowheads="1"/>
          </p:cNvSpPr>
          <p:nvPr/>
        </p:nvSpPr>
        <p:spPr bwMode="auto">
          <a:xfrm>
            <a:off x="1476375" y="5157788"/>
            <a:ext cx="5915025" cy="1323975"/>
          </a:xfrm>
          <a:prstGeom prst="ellipse">
            <a:avLst/>
          </a:prstGeom>
          <a:solidFill>
            <a:schemeClr val="bg1"/>
          </a:solidFill>
          <a:ln w="57150" algn="ctr">
            <a:solidFill>
              <a:schemeClr val="tx1"/>
            </a:solidFill>
            <a:round/>
            <a:headEnd/>
            <a:tailEnd/>
          </a:ln>
          <a:effectLst>
            <a:outerShdw dist="38100" dir="5400000" algn="t" rotWithShape="0">
              <a:srgbClr val="000000">
                <a:alpha val="39999"/>
              </a:srgbClr>
            </a:outerShdw>
          </a:effectLst>
        </p:spPr>
        <p:txBody>
          <a:bodyPr/>
          <a:lstStyle/>
          <a:p>
            <a:pPr marL="342900" indent="-342900"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>
                <a:latin typeface="+mn-lt"/>
                <a:cs typeface="+mn-cs"/>
              </a:rPr>
              <a:t>Профессиональная деятельность</a:t>
            </a:r>
          </a:p>
        </p:txBody>
      </p:sp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684213" y="3789363"/>
            <a:ext cx="20875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Calibri" pitchFamily="34" charset="0"/>
              </a:rPr>
              <a:t>Реальный опыт и затруднения</a:t>
            </a:r>
          </a:p>
        </p:txBody>
      </p:sp>
      <p:sp>
        <p:nvSpPr>
          <p:cNvPr id="23557" name="Text Box 6"/>
          <p:cNvSpPr txBox="1">
            <a:spLocks noChangeArrowheads="1"/>
          </p:cNvSpPr>
          <p:nvPr/>
        </p:nvSpPr>
        <p:spPr bwMode="auto">
          <a:xfrm>
            <a:off x="6516688" y="3716338"/>
            <a:ext cx="2087562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Calibri" pitchFamily="34" charset="0"/>
              </a:rPr>
              <a:t>Трансформация профессиональной деятельности с помощью присвоенных способов</a:t>
            </a:r>
          </a:p>
        </p:txBody>
      </p:sp>
      <p:sp>
        <p:nvSpPr>
          <p:cNvPr id="23558" name="Круговая стрелка 35"/>
          <p:cNvSpPr>
            <a:spLocks/>
          </p:cNvSpPr>
          <p:nvPr/>
        </p:nvSpPr>
        <p:spPr bwMode="auto">
          <a:xfrm rot="-10110007">
            <a:off x="2484438" y="1557338"/>
            <a:ext cx="4198937" cy="4198937"/>
          </a:xfrm>
          <a:custGeom>
            <a:avLst/>
            <a:gdLst>
              <a:gd name="T0" fmla="*/ 254797 w 4198726"/>
              <a:gd name="T1" fmla="*/ 2116285 h 4198726"/>
              <a:gd name="T2" fmla="*/ 207910 w 4198726"/>
              <a:gd name="T3" fmla="*/ 1191619 h 4198726"/>
              <a:gd name="T4" fmla="*/ 510286 w 4198726"/>
              <a:gd name="T5" fmla="*/ 1163304 h 4198726"/>
              <a:gd name="T6" fmla="*/ 646818 w 4198726"/>
              <a:gd name="T7" fmla="*/ 1450270 h 4198726"/>
              <a:gd name="T8" fmla="*/ 5898240 60000 65536"/>
              <a:gd name="T9" fmla="*/ 11796480 60000 65536"/>
              <a:gd name="T10" fmla="*/ 17694720 60000 65536"/>
              <a:gd name="T11" fmla="*/ 0 60000 65536"/>
              <a:gd name="T12" fmla="*/ 717778 w 4198726"/>
              <a:gd name="T13" fmla="*/ 717778 h 4198726"/>
              <a:gd name="T14" fmla="*/ 3480949 w 4198726"/>
              <a:gd name="T15" fmla="*/ 3480949 h 41987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198726" h="4198726">
                <a:moveTo>
                  <a:pt x="145580" y="2116275"/>
                </a:moveTo>
                <a:lnTo>
                  <a:pt x="145580" y="2116274"/>
                </a:lnTo>
                <a:cubicBezTo>
                  <a:pt x="145531" y="2110637"/>
                  <a:pt x="145507" y="2105000"/>
                  <a:pt x="145507" y="2099363"/>
                </a:cubicBezTo>
                <a:cubicBezTo>
                  <a:pt x="145506" y="1810728"/>
                  <a:pt x="209455" y="1525678"/>
                  <a:pt x="332756" y="1264705"/>
                </a:cubicBezTo>
                <a:lnTo>
                  <a:pt x="207811" y="1191079"/>
                </a:lnTo>
                <a:lnTo>
                  <a:pt x="510052" y="1162773"/>
                </a:lnTo>
                <a:lnTo>
                  <a:pt x="646521" y="1449613"/>
                </a:lnTo>
                <a:lnTo>
                  <a:pt x="521630" y="1376014"/>
                </a:lnTo>
                <a:lnTo>
                  <a:pt x="521629" y="1376013"/>
                </a:lnTo>
                <a:cubicBezTo>
                  <a:pt x="417577" y="1602966"/>
                  <a:pt x="363713" y="1849697"/>
                  <a:pt x="363713" y="2099365"/>
                </a:cubicBezTo>
                <a:cubicBezTo>
                  <a:pt x="363712" y="2104373"/>
                  <a:pt x="363734" y="2109381"/>
                  <a:pt x="363778" y="2114388"/>
                </a:cubicBezTo>
                <a:close/>
              </a:path>
            </a:pathLst>
          </a:custGeom>
          <a:solidFill>
            <a:schemeClr val="tx1"/>
          </a:solidFill>
          <a:ln w="25400" cap="flat" cmpd="sng" algn="ctr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559" name="Круговая стрелка 35"/>
          <p:cNvSpPr>
            <a:spLocks/>
          </p:cNvSpPr>
          <p:nvPr/>
        </p:nvSpPr>
        <p:spPr bwMode="auto">
          <a:xfrm rot="-192364">
            <a:off x="2268538" y="2852738"/>
            <a:ext cx="4198937" cy="4198937"/>
          </a:xfrm>
          <a:custGeom>
            <a:avLst/>
            <a:gdLst>
              <a:gd name="T0" fmla="*/ 254797 w 4198726"/>
              <a:gd name="T1" fmla="*/ 2116285 h 4198726"/>
              <a:gd name="T2" fmla="*/ 207910 w 4198726"/>
              <a:gd name="T3" fmla="*/ 1191619 h 4198726"/>
              <a:gd name="T4" fmla="*/ 510286 w 4198726"/>
              <a:gd name="T5" fmla="*/ 1163304 h 4198726"/>
              <a:gd name="T6" fmla="*/ 646818 w 4198726"/>
              <a:gd name="T7" fmla="*/ 1450270 h 4198726"/>
              <a:gd name="T8" fmla="*/ 5898240 60000 65536"/>
              <a:gd name="T9" fmla="*/ 11796480 60000 65536"/>
              <a:gd name="T10" fmla="*/ 17694720 60000 65536"/>
              <a:gd name="T11" fmla="*/ 0 60000 65536"/>
              <a:gd name="T12" fmla="*/ 717778 w 4198726"/>
              <a:gd name="T13" fmla="*/ 717778 h 4198726"/>
              <a:gd name="T14" fmla="*/ 3480949 w 4198726"/>
              <a:gd name="T15" fmla="*/ 3480949 h 41987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198726" h="4198726">
                <a:moveTo>
                  <a:pt x="145580" y="2116275"/>
                </a:moveTo>
                <a:lnTo>
                  <a:pt x="145580" y="2116274"/>
                </a:lnTo>
                <a:cubicBezTo>
                  <a:pt x="145531" y="2110637"/>
                  <a:pt x="145507" y="2105000"/>
                  <a:pt x="145507" y="2099363"/>
                </a:cubicBezTo>
                <a:cubicBezTo>
                  <a:pt x="145506" y="1810728"/>
                  <a:pt x="209455" y="1525678"/>
                  <a:pt x="332756" y="1264705"/>
                </a:cubicBezTo>
                <a:lnTo>
                  <a:pt x="207811" y="1191079"/>
                </a:lnTo>
                <a:lnTo>
                  <a:pt x="510052" y="1162773"/>
                </a:lnTo>
                <a:lnTo>
                  <a:pt x="646521" y="1449613"/>
                </a:lnTo>
                <a:lnTo>
                  <a:pt x="521630" y="1376014"/>
                </a:lnTo>
                <a:lnTo>
                  <a:pt x="521629" y="1376013"/>
                </a:lnTo>
                <a:cubicBezTo>
                  <a:pt x="417577" y="1602966"/>
                  <a:pt x="363713" y="1849697"/>
                  <a:pt x="363713" y="2099365"/>
                </a:cubicBezTo>
                <a:cubicBezTo>
                  <a:pt x="363712" y="2104373"/>
                  <a:pt x="363734" y="2109381"/>
                  <a:pt x="363778" y="2114388"/>
                </a:cubicBezTo>
                <a:close/>
              </a:path>
            </a:pathLst>
          </a:custGeom>
          <a:solidFill>
            <a:schemeClr val="tx1"/>
          </a:solidFill>
          <a:ln w="25400" cap="flat" cmpd="sng" algn="ctr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2800" dirty="0" smtClean="0"/>
              <a:t>Муниципальный ИОМ (индивидуальный образовательный маршрут)</a:t>
            </a:r>
            <a:r>
              <a:rPr lang="ru-RU" sz="3400" dirty="0" smtClean="0"/>
              <a:t>:</a:t>
            </a:r>
          </a:p>
        </p:txBody>
      </p:sp>
      <p:sp>
        <p:nvSpPr>
          <p:cNvPr id="25602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ru-RU" sz="2800" dirty="0" smtClean="0"/>
              <a:t> Цель и результат ИОМ – развитие профессиональной компетентности педагога</a:t>
            </a:r>
          </a:p>
          <a:p>
            <a:pPr eaLnBrk="1" hangingPunct="1"/>
            <a:r>
              <a:rPr lang="ru-RU" sz="2800" dirty="0" smtClean="0"/>
              <a:t>Деятельность ИОМ организуется по направлениям:</a:t>
            </a:r>
          </a:p>
          <a:p>
            <a:pPr eaLnBrk="1" hangingPunct="1"/>
            <a:r>
              <a:rPr lang="ru-RU" sz="2800" dirty="0" smtClean="0"/>
              <a:t>- </a:t>
            </a:r>
            <a:r>
              <a:rPr lang="ru-RU" sz="2800" dirty="0" err="1" smtClean="0"/>
              <a:t>самобразование</a:t>
            </a:r>
            <a:endParaRPr lang="ru-RU" sz="2800" dirty="0" smtClean="0"/>
          </a:p>
          <a:p>
            <a:pPr eaLnBrk="1" hangingPunct="1"/>
            <a:r>
              <a:rPr lang="ru-RU" sz="2800" dirty="0" smtClean="0"/>
              <a:t>-деятельность педагога в профессиональном сообществе</a:t>
            </a:r>
          </a:p>
          <a:p>
            <a:pPr eaLnBrk="1" hangingPunct="1"/>
            <a:r>
              <a:rPr lang="ru-RU" sz="2800" dirty="0" smtClean="0"/>
              <a:t>- участие педагога в методической деятельности</a:t>
            </a:r>
          </a:p>
          <a:p>
            <a:pPr eaLnBrk="1" hangingPunct="1"/>
            <a:r>
              <a:rPr lang="ru-RU" sz="2800" dirty="0" smtClean="0"/>
              <a:t>Рефлексия (анализ деятельности педагога)</a:t>
            </a:r>
            <a:endParaRPr lang="ru-RU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Содержимое 1"/>
          <p:cNvSpPr>
            <a:spLocks noGrp="1"/>
          </p:cNvSpPr>
          <p:nvPr>
            <p:ph idx="4294967295"/>
          </p:nvPr>
        </p:nvSpPr>
        <p:spPr>
          <a:xfrm>
            <a:off x="457200" y="1857364"/>
            <a:ext cx="8229600" cy="4154499"/>
          </a:xfrm>
        </p:spPr>
        <p:txBody>
          <a:bodyPr/>
          <a:lstStyle/>
          <a:p>
            <a:pPr marL="514350" indent="-514350" algn="just" eaLnBrk="1" hangingPunct="1">
              <a:lnSpc>
                <a:spcPct val="80000"/>
              </a:lnSpc>
              <a:buFont typeface="Arial" charset="0"/>
              <a:buAutoNum type="arabicPeriod"/>
            </a:pPr>
            <a:r>
              <a:rPr lang="ru-RU" sz="2000" dirty="0" smtClean="0"/>
              <a:t>Создавать условия для  самореализации  учителя и развития его ключевых компетенций (воспитательных, коммуникативных, организаторских, исследовательских, проектировочных, конструктивных)</a:t>
            </a:r>
          </a:p>
          <a:p>
            <a:pPr marL="514350" indent="-514350" algn="just" eaLnBrk="1" hangingPunct="1">
              <a:lnSpc>
                <a:spcPct val="80000"/>
              </a:lnSpc>
              <a:buFont typeface="Arial" charset="0"/>
              <a:buAutoNum type="arabicPeriod"/>
            </a:pPr>
            <a:r>
              <a:rPr lang="ru-RU" sz="2000" dirty="0" smtClean="0"/>
              <a:t>Организовать пространство общения, анализа, рефлексии педагогов своей работы в условиях реализации ФГОС НОО</a:t>
            </a:r>
          </a:p>
          <a:p>
            <a:pPr marL="514350" indent="-514350" algn="just" eaLnBrk="1" hangingPunct="1">
              <a:lnSpc>
                <a:spcPct val="80000"/>
              </a:lnSpc>
              <a:buFont typeface="Arial" charset="0"/>
              <a:buAutoNum type="arabicPeriod"/>
            </a:pPr>
            <a:r>
              <a:rPr lang="ru-RU" sz="2000" dirty="0" smtClean="0"/>
              <a:t> Совершенствовать методы работы по повышению качества образования через развитие творческого потенциала и профессионального уровня педагога</a:t>
            </a:r>
          </a:p>
          <a:p>
            <a:pPr marL="514350" indent="-514350" algn="just" eaLnBrk="1" hangingPunct="1">
              <a:lnSpc>
                <a:spcPct val="80000"/>
              </a:lnSpc>
              <a:buFont typeface="Arial" charset="0"/>
              <a:buAutoNum type="arabicPeriod"/>
            </a:pPr>
            <a:r>
              <a:rPr lang="ru-RU" sz="2000" dirty="0" smtClean="0"/>
              <a:t>Обеспечивать нормативными, методическими и иными материалами  педагогов для реализации их профессиональной деятельности в  образовательных организациях</a:t>
            </a:r>
          </a:p>
        </p:txBody>
      </p:sp>
      <p:sp>
        <p:nvSpPr>
          <p:cNvPr id="28674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686800" cy="2297112"/>
          </a:xfrm>
        </p:spPr>
        <p:txBody>
          <a:bodyPr/>
          <a:lstStyle/>
          <a:p>
            <a:pPr eaLnBrk="1" hangingPunct="1"/>
            <a:r>
              <a:rPr lang="ru-RU" dirty="0" smtClean="0"/>
              <a:t>ЗАДАЧИ  ТЬЮТОРОВ  </a:t>
            </a:r>
            <a:br>
              <a:rPr lang="ru-RU" dirty="0" smtClean="0"/>
            </a:br>
            <a:endParaRPr lang="ru-RU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9699" name="Picture 5" descr="P32413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5450" y="317500"/>
            <a:ext cx="8293100" cy="622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9144000" cy="939800"/>
          </a:xfrm>
        </p:spPr>
        <p:txBody>
          <a:bodyPr/>
          <a:lstStyle/>
          <a:p>
            <a:pPr eaLnBrk="1" hangingPunct="1"/>
            <a:r>
              <a:rPr lang="ru-RU" sz="3400" smtClean="0">
                <a:solidFill>
                  <a:srgbClr val="C00000"/>
                </a:solidFill>
              </a:rPr>
              <a:t>Разработаны методические материалы:</a:t>
            </a:r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85875"/>
            <a:ext cx="9144000" cy="5000625"/>
          </a:xfrm>
        </p:spPr>
        <p:txBody>
          <a:bodyPr/>
          <a:lstStyle/>
          <a:p>
            <a:pPr marL="365125" indent="-365125" eaLnBrk="1" hangingPunct="1">
              <a:lnSpc>
                <a:spcPct val="80000"/>
              </a:lnSpc>
              <a:spcBef>
                <a:spcPts val="600"/>
              </a:spcBef>
              <a:spcAft>
                <a:spcPts val="300"/>
              </a:spcAft>
              <a:buNone/>
            </a:pPr>
            <a:r>
              <a:rPr lang="ru-RU" sz="2800" dirty="0" smtClean="0"/>
              <a:t> </a:t>
            </a:r>
          </a:p>
          <a:p>
            <a:pPr marL="514350" indent="-514350" eaLnBrk="1" hangingPunct="1">
              <a:lnSpc>
                <a:spcPct val="80000"/>
              </a:lnSpc>
              <a:spcBef>
                <a:spcPts val="600"/>
              </a:spcBef>
              <a:spcAft>
                <a:spcPts val="300"/>
              </a:spcAft>
              <a:buNone/>
            </a:pPr>
            <a:r>
              <a:rPr lang="ru-RU" sz="2800" dirty="0" smtClean="0"/>
              <a:t>1.Примерные схемы  анализа урока по формированию УУД при решении проектной задачи в аспекте требований ФГОС НОО</a:t>
            </a:r>
          </a:p>
          <a:p>
            <a:pPr marL="514350" indent="-514350" eaLnBrk="1" hangingPunct="1">
              <a:lnSpc>
                <a:spcPct val="80000"/>
              </a:lnSpc>
              <a:spcBef>
                <a:spcPts val="600"/>
              </a:spcBef>
              <a:spcAft>
                <a:spcPts val="300"/>
              </a:spcAft>
              <a:buNone/>
            </a:pPr>
            <a:r>
              <a:rPr lang="ru-RU" sz="2800" dirty="0" smtClean="0"/>
              <a:t>2.Полная схема анализа занятия внеурочной деятельности в аспекте требований ФГОС НОО</a:t>
            </a:r>
          </a:p>
          <a:p>
            <a:pPr marL="365125" indent="-365125" eaLnBrk="1" hangingPunct="1">
              <a:lnSpc>
                <a:spcPct val="80000"/>
              </a:lnSpc>
              <a:spcBef>
                <a:spcPts val="600"/>
              </a:spcBef>
              <a:spcAft>
                <a:spcPts val="300"/>
              </a:spcAft>
              <a:buNone/>
            </a:pPr>
            <a:r>
              <a:rPr lang="ru-RU" sz="2800" dirty="0" smtClean="0"/>
              <a:t>3. Методические рекомендации по организации методической деятельности в ОУ.</a:t>
            </a:r>
          </a:p>
          <a:p>
            <a:pPr marL="365125" indent="-365125" eaLnBrk="1" hangingPunct="1">
              <a:lnSpc>
                <a:spcPct val="80000"/>
              </a:lnSpc>
              <a:spcBef>
                <a:spcPts val="600"/>
              </a:spcBef>
              <a:spcAft>
                <a:spcPts val="300"/>
              </a:spcAft>
              <a:buNone/>
            </a:pPr>
            <a:r>
              <a:rPr lang="ru-RU" sz="2800" dirty="0" smtClean="0"/>
              <a:t>4. Созданы презентации по контрольно-оценочной деятельности, профессиональной компетентности учителя.</a:t>
            </a:r>
          </a:p>
          <a:p>
            <a:pPr marL="365125" indent="-365125" eaLnBrk="1" hangingPunct="1">
              <a:lnSpc>
                <a:spcPct val="80000"/>
              </a:lnSpc>
              <a:spcBef>
                <a:spcPts val="600"/>
              </a:spcBef>
              <a:spcAft>
                <a:spcPts val="300"/>
              </a:spcAft>
              <a:buNone/>
            </a:pPr>
            <a:r>
              <a:rPr lang="ru-RU" sz="2800" dirty="0" smtClean="0"/>
              <a:t> </a:t>
            </a:r>
            <a:endParaRPr lang="ru-RU" sz="2800" dirty="0" smtClean="0">
              <a:solidFill>
                <a:schemeClr val="tx2"/>
              </a:solidFill>
            </a:endParaRPr>
          </a:p>
          <a:p>
            <a:pPr marL="365125" indent="-365125" eaLnBrk="1" hangingPunct="1">
              <a:lnSpc>
                <a:spcPct val="60000"/>
              </a:lnSpc>
              <a:spcBef>
                <a:spcPct val="0"/>
              </a:spcBef>
            </a:pPr>
            <a:endParaRPr lang="ru-RU" sz="2200" dirty="0" smtClean="0">
              <a:solidFill>
                <a:srgbClr val="00B050"/>
              </a:solidFill>
            </a:endParaRPr>
          </a:p>
          <a:p>
            <a:pPr marL="365125" indent="-365125" eaLnBrk="1" hangingPunct="1">
              <a:lnSpc>
                <a:spcPct val="60000"/>
              </a:lnSpc>
              <a:spcBef>
                <a:spcPct val="0"/>
              </a:spcBef>
            </a:pPr>
            <a:endParaRPr lang="ru-RU" sz="2200" dirty="0" smtClean="0">
              <a:solidFill>
                <a:srgbClr val="00B050"/>
              </a:solidFill>
            </a:endParaRPr>
          </a:p>
          <a:p>
            <a:pPr marL="365125" indent="-365125" eaLnBrk="1" hangingPunct="1">
              <a:lnSpc>
                <a:spcPct val="60000"/>
              </a:lnSpc>
              <a:spcBef>
                <a:spcPct val="0"/>
              </a:spcBef>
            </a:pPr>
            <a:endParaRPr lang="ru-RU" sz="13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1747" name="Picture 4" descr="DSC_0049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328738" y="-520700"/>
            <a:ext cx="11801476" cy="790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0" cy="709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rgbClr val="C00000"/>
                </a:solidFill>
                <a:latin typeface="Calibri" pitchFamily="34" charset="0"/>
              </a:rPr>
              <a:t>Основные затруднения руководящих и педагогических кадров ОУ в ходе реализации ФГОС:</a:t>
            </a:r>
          </a:p>
          <a:p>
            <a:r>
              <a:rPr lang="ru-RU" sz="4400">
                <a:latin typeface="Calibri" pitchFamily="34" charset="0"/>
              </a:rPr>
              <a:t> </a:t>
            </a:r>
            <a:r>
              <a:rPr lang="ru-RU" sz="3200">
                <a:latin typeface="Calibri" pitchFamily="34" charset="0"/>
              </a:rPr>
              <a:t>1. Нормативно-правовое обеспечение системы оценки планируемых результатов (недостаточное нормативное обеспечение фиксирование отметки при реализации требований к освоению основной образовательной программы, заполнение классных и электронных журналов, проведение стартовой, промежуточной и итоговой диагностики планируемых результатов в условиях реализации ФГОС НОО)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3400" smtClean="0">
                <a:solidFill>
                  <a:srgbClr val="C00000"/>
                </a:solidFill>
              </a:rPr>
              <a:t>Информационное сопровождение тьюторской  деятельности</a:t>
            </a:r>
          </a:p>
        </p:txBody>
      </p:sp>
      <p:sp>
        <p:nvSpPr>
          <p:cNvPr id="34818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Информационное сопровождение осуществляется методистом НОО ИМЦ. </a:t>
            </a:r>
          </a:p>
          <a:p>
            <a:pPr eaLnBrk="1" hangingPunct="1"/>
            <a:r>
              <a:rPr lang="ru-RU" dirty="0" err="1" smtClean="0"/>
              <a:t>Тьюторские</a:t>
            </a:r>
            <a:r>
              <a:rPr lang="ru-RU" dirty="0" smtClean="0"/>
              <a:t>  мероприятия включаются в план работы областного постоянно-действующего семинара «</a:t>
            </a:r>
            <a:r>
              <a:rPr lang="ru-RU" dirty="0" err="1" smtClean="0"/>
              <a:t>Тьюторское</a:t>
            </a:r>
            <a:r>
              <a:rPr lang="ru-RU" dirty="0" smtClean="0"/>
              <a:t> сопровождение руководящих и педагогических кадров в условиях реализации ФГОС НОО»</a:t>
            </a:r>
          </a:p>
          <a:p>
            <a:pPr eaLnBrk="1" hangingPunct="1">
              <a:buNone/>
            </a:pPr>
            <a:r>
              <a:rPr lang="ru-RU" dirty="0" smtClean="0"/>
              <a:t> </a:t>
            </a:r>
          </a:p>
          <a:p>
            <a:pPr eaLnBrk="1" hangingPunct="1">
              <a:buFont typeface="Wingdings" pitchFamily="2" charset="2"/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3400" smtClean="0">
                <a:solidFill>
                  <a:srgbClr val="C00000"/>
                </a:solidFill>
              </a:rPr>
              <a:t>Информационное сопровождение тьюторской  деятельности</a:t>
            </a:r>
          </a:p>
        </p:txBody>
      </p:sp>
      <p:sp>
        <p:nvSpPr>
          <p:cNvPr id="35842" name="Содержимое 2"/>
          <p:cNvSpPr>
            <a:spLocks noGrp="1"/>
          </p:cNvSpPr>
          <p:nvPr>
            <p:ph idx="4294967295"/>
          </p:nvPr>
        </p:nvSpPr>
        <p:spPr>
          <a:xfrm>
            <a:off x="214313" y="1600200"/>
            <a:ext cx="8715375" cy="4900613"/>
          </a:xfrm>
        </p:spPr>
        <p:txBody>
          <a:bodyPr/>
          <a:lstStyle/>
          <a:p>
            <a:pPr eaLnBrk="1" hangingPunct="1"/>
            <a:r>
              <a:rPr lang="ru-RU" dirty="0" smtClean="0"/>
              <a:t> Организация  методических мероприятий на муниципальном уровне и оказание помощи в участии областных </a:t>
            </a:r>
            <a:r>
              <a:rPr lang="ru-RU" dirty="0" err="1" smtClean="0"/>
              <a:t>тьюторских</a:t>
            </a:r>
            <a:r>
              <a:rPr lang="ru-RU" dirty="0" smtClean="0"/>
              <a:t> мероприятий </a:t>
            </a:r>
          </a:p>
          <a:p>
            <a:pPr eaLnBrk="1" hangingPunct="1"/>
            <a:r>
              <a:rPr lang="ru-RU" dirty="0" smtClean="0"/>
              <a:t>План методических мастерских, семинаров, форумов и др.  размещается на сайте ИМЦ, КРИПКиПРО, в разделе «</a:t>
            </a:r>
            <a:r>
              <a:rPr lang="ru-RU" dirty="0" err="1" smtClean="0"/>
              <a:t>Тьюторство</a:t>
            </a:r>
            <a:r>
              <a:rPr lang="ru-RU" dirty="0" smtClean="0"/>
              <a:t>». </a:t>
            </a:r>
          </a:p>
          <a:p>
            <a:pPr eaLnBrk="1" hangingPunct="1"/>
            <a:r>
              <a:rPr lang="ru-RU" dirty="0" smtClean="0"/>
              <a:t>Отчеты о  проведении мероприятий также размещаются на сайте КРИПКиПРО.</a:t>
            </a:r>
          </a:p>
          <a:p>
            <a:pPr eaLnBrk="1" hangingPunct="1">
              <a:buFont typeface="Wingdings" pitchFamily="2" charset="2"/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Прямоугольник 1"/>
          <p:cNvSpPr>
            <a:spLocks noChangeArrowheads="1"/>
          </p:cNvSpPr>
          <p:nvPr/>
        </p:nvSpPr>
        <p:spPr bwMode="auto">
          <a:xfrm>
            <a:off x="500063" y="214313"/>
            <a:ext cx="81438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000" b="1">
                <a:latin typeface="Calibri" pitchFamily="34" charset="0"/>
              </a:rPr>
              <a:t>http://ipk.kuz-edu.ru/</a:t>
            </a:r>
            <a:endParaRPr lang="ru-RU" sz="6000" b="1">
              <a:latin typeface="Calibri" pitchFamily="34" charset="0"/>
            </a:endParaRPr>
          </a:p>
        </p:txBody>
      </p:sp>
      <p:pic>
        <p:nvPicPr>
          <p:cNvPr id="36866" name="Рисунок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071563"/>
            <a:ext cx="8643937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трелка вниз 5"/>
          <p:cNvSpPr/>
          <p:nvPr/>
        </p:nvSpPr>
        <p:spPr>
          <a:xfrm>
            <a:off x="5643563" y="1571625"/>
            <a:ext cx="484187" cy="9779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Тьютор – это субъект,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z="3600" smtClean="0"/>
              <a:t>Сопровождающий, профессиональное развитие педагогов в процессе их образования, т.е. он призван помочь учителю реализовать себя в образовательной деятельности.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3600" smtClean="0"/>
              <a:t>                          Костин Н.А., 2006 г.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Практическая помощь тьюторов:</a:t>
            </a:r>
          </a:p>
        </p:txBody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Создание и корректировка ООП НОО, рабочих программ </a:t>
            </a:r>
          </a:p>
          <a:p>
            <a:r>
              <a:rPr lang="ru-RU" smtClean="0"/>
              <a:t>Формирование портфолио учащихся</a:t>
            </a:r>
          </a:p>
          <a:p>
            <a:r>
              <a:rPr lang="ru-RU" smtClean="0"/>
              <a:t>Внедрение СОТ, средств обучения</a:t>
            </a:r>
          </a:p>
          <a:p>
            <a:r>
              <a:rPr lang="ru-RU" smtClean="0"/>
              <a:t>Планирование методической деятельности в условиях реализации ФГОС НОО</a:t>
            </a:r>
          </a:p>
          <a:p>
            <a:endParaRPr lang="ru-RU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14313" y="274638"/>
            <a:ext cx="8715375" cy="1143000"/>
          </a:xfrm>
        </p:spPr>
        <p:txBody>
          <a:bodyPr/>
          <a:lstStyle/>
          <a:p>
            <a:pPr eaLnBrk="1" hangingPunct="1"/>
            <a:r>
              <a:rPr lang="ru-RU" sz="3400" dirty="0" smtClean="0">
                <a:solidFill>
                  <a:srgbClr val="C00000"/>
                </a:solidFill>
              </a:rPr>
              <a:t>Формы организации </a:t>
            </a:r>
            <a:r>
              <a:rPr lang="ru-RU" sz="3400" dirty="0" err="1" smtClean="0">
                <a:solidFill>
                  <a:srgbClr val="C00000"/>
                </a:solidFill>
              </a:rPr>
              <a:t>тьюторского</a:t>
            </a:r>
            <a:r>
              <a:rPr lang="ru-RU" sz="3400" dirty="0" smtClean="0">
                <a:solidFill>
                  <a:srgbClr val="C00000"/>
                </a:solidFill>
              </a:rPr>
              <a:t> сопровождения в 2018/2019 г.г.</a:t>
            </a:r>
          </a:p>
        </p:txBody>
      </p:sp>
      <p:sp>
        <p:nvSpPr>
          <p:cNvPr id="38914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ru-RU" b="1" dirty="0" err="1" smtClean="0"/>
              <a:t>Тьюторские</a:t>
            </a:r>
            <a:r>
              <a:rPr lang="ru-RU" b="1" dirty="0" smtClean="0"/>
              <a:t> семинары, педагогические мастерские, мастер-классы, ВКС </a:t>
            </a:r>
            <a:r>
              <a:rPr lang="ru-RU" dirty="0" smtClean="0"/>
              <a:t>(на базе школ № 1,2, 3, 6,8,10, гимназии)</a:t>
            </a:r>
          </a:p>
          <a:p>
            <a:pPr eaLnBrk="1" hangingPunct="1"/>
            <a:r>
              <a:rPr lang="ru-RU" b="1" dirty="0" smtClean="0"/>
              <a:t> </a:t>
            </a:r>
            <a:r>
              <a:rPr lang="ru-RU" b="1" dirty="0" err="1" smtClean="0"/>
              <a:t>Тьюторский</a:t>
            </a:r>
            <a:r>
              <a:rPr lang="ru-RU" b="1" dirty="0" smtClean="0"/>
              <a:t> форум </a:t>
            </a:r>
            <a:r>
              <a:rPr lang="ru-RU" dirty="0" smtClean="0"/>
              <a:t>(по кустам) – итог и обобщение работы </a:t>
            </a:r>
            <a:r>
              <a:rPr lang="ru-RU" dirty="0" err="1" smtClean="0"/>
              <a:t>тьюторских</a:t>
            </a:r>
            <a:r>
              <a:rPr lang="ru-RU" dirty="0" smtClean="0"/>
              <a:t> мастерских.(гимназия).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2500" smtClean="0">
                <a:solidFill>
                  <a:schemeClr val="hlink"/>
                </a:solidFill>
              </a:rPr>
              <a:t>Выполнение мероприятий по реализации ФГОС НОО</a:t>
            </a:r>
          </a:p>
        </p:txBody>
      </p:sp>
      <p:sp>
        <p:nvSpPr>
          <p:cNvPr id="40962" name="Содержимое 2"/>
          <p:cNvSpPr>
            <a:spLocks noGrp="1"/>
          </p:cNvSpPr>
          <p:nvPr>
            <p:ph idx="4294967295"/>
          </p:nvPr>
        </p:nvSpPr>
        <p:spPr>
          <a:xfrm>
            <a:off x="468313" y="1341438"/>
            <a:ext cx="8229600" cy="5000625"/>
          </a:xfrm>
        </p:spPr>
        <p:txBody>
          <a:bodyPr/>
          <a:lstStyle/>
          <a:p>
            <a:pPr marL="514350" indent="-514350" eaLnBrk="1" hangingPunct="1">
              <a:lnSpc>
                <a:spcPct val="90000"/>
              </a:lnSpc>
              <a:buFont typeface="Arial" charset="0"/>
              <a:buAutoNum type="arabicPeriod"/>
            </a:pPr>
            <a:r>
              <a:rPr lang="ru-RU" dirty="0" smtClean="0"/>
              <a:t>Разработан план  ИОМ по </a:t>
            </a:r>
            <a:r>
              <a:rPr lang="ru-RU" dirty="0" err="1" smtClean="0"/>
              <a:t>тьюторскому</a:t>
            </a:r>
            <a:r>
              <a:rPr lang="ru-RU" dirty="0" smtClean="0"/>
              <a:t> сопровождению руководящих и педагогических кадров </a:t>
            </a:r>
          </a:p>
          <a:p>
            <a:pPr marL="514350" indent="-51435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dirty="0" smtClean="0"/>
              <a:t>       </a:t>
            </a:r>
          </a:p>
          <a:p>
            <a:pPr marL="514350" indent="-51435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dirty="0" smtClean="0"/>
              <a:t>2.  В соответствие с разработанным планом:</a:t>
            </a:r>
          </a:p>
          <a:p>
            <a:pPr marL="514350" indent="-51435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dirty="0" smtClean="0"/>
              <a:t> -    Сформирован пакет нормативных документов по реализации требований ФГОС НОО </a:t>
            </a:r>
          </a:p>
          <a:p>
            <a:pPr marL="514350" indent="-51435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dirty="0" smtClean="0"/>
              <a:t>      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Содержимое 2"/>
          <p:cNvSpPr>
            <a:spLocks noGrp="1"/>
          </p:cNvSpPr>
          <p:nvPr>
            <p:ph idx="4294967295"/>
          </p:nvPr>
        </p:nvSpPr>
        <p:spPr>
          <a:xfrm>
            <a:off x="457200" y="642938"/>
            <a:ext cx="8229600" cy="5483225"/>
          </a:xfrm>
        </p:spPr>
        <p:txBody>
          <a:bodyPr/>
          <a:lstStyle/>
          <a:p>
            <a:pPr eaLnBrk="1" hangingPunct="1">
              <a:buFontTx/>
              <a:buChar char="-"/>
            </a:pPr>
            <a:r>
              <a:rPr lang="ru-RU" dirty="0" smtClean="0"/>
              <a:t>Проведён анализ  профессиональной компетентности учителей начальных классов школ № 3, 8, заместителей директоров по УВР начальных классов, руководителей МО</a:t>
            </a:r>
          </a:p>
          <a:p>
            <a:pPr>
              <a:defRPr/>
            </a:pPr>
            <a:r>
              <a:rPr lang="ru-RU" dirty="0" smtClean="0"/>
              <a:t> в рамках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областного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проекта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«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Тьюторские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технологии в развитии профессиональных  компетентностей руководящих и педагогических кадров</a:t>
            </a:r>
          </a:p>
          <a:p>
            <a:pPr>
              <a:buNone/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(2017-2019 г.)</a:t>
            </a:r>
          </a:p>
          <a:p>
            <a:pPr eaLnBrk="1" hangingPunct="1">
              <a:buFontTx/>
              <a:buChar char="-"/>
            </a:pPr>
            <a:endParaRPr lang="ru-RU" dirty="0" smtClean="0"/>
          </a:p>
          <a:p>
            <a:pPr eaLnBrk="1" hangingPunct="1">
              <a:buFont typeface="Wingdings" pitchFamily="2" charset="2"/>
              <a:buNone/>
            </a:pPr>
            <a:r>
              <a:rPr lang="ru-RU" dirty="0" smtClean="0"/>
              <a:t>    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Содержимое 2"/>
          <p:cNvSpPr>
            <a:spLocks noGrp="1"/>
          </p:cNvSpPr>
          <p:nvPr>
            <p:ph idx="4294967295"/>
          </p:nvPr>
        </p:nvSpPr>
        <p:spPr>
          <a:xfrm>
            <a:off x="457200" y="428625"/>
            <a:ext cx="8229600" cy="61436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3000" dirty="0" smtClean="0"/>
              <a:t> - Проведён анализ результативности использования  проектной задачи в формировании УУД на уроках и во внеурочной деятельности (материалы педагогов, обобщение опыта и его демонстрация, видеофрагменты уроков, сценарии уроков и занятий по ВУД и др.)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3000" dirty="0" smtClean="0"/>
              <a:t>      - Проведён анализ затруднений и положительного опыта в реализации системы оценивания (положения о системе оценивания, инструментарий СО предметных и </a:t>
            </a:r>
            <a:r>
              <a:rPr lang="ru-RU" sz="3000" dirty="0" err="1" smtClean="0"/>
              <a:t>метапредметных</a:t>
            </a:r>
            <a:r>
              <a:rPr lang="ru-RU" sz="3000" dirty="0" smtClean="0"/>
              <a:t> результатов, портфель достижений обучающихся и др.)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3000" dirty="0" smtClean="0"/>
              <a:t>    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30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3000" dirty="0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4034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4035" name="Picture 2" descr="http://img-fotki.yandex.ru/get/4607/31112287.4c/0_6d0fc_73a625f9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0"/>
            <a:ext cx="8501063" cy="671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Содержимое 1"/>
          <p:cNvSpPr>
            <a:spLocks noGrp="1"/>
          </p:cNvSpPr>
          <p:nvPr>
            <p:ph idx="4294967295"/>
          </p:nvPr>
        </p:nvSpPr>
        <p:spPr>
          <a:xfrm>
            <a:off x="214313" y="3643313"/>
            <a:ext cx="8572500" cy="2571750"/>
          </a:xfrm>
        </p:spPr>
        <p:txBody>
          <a:bodyPr/>
          <a:lstStyle/>
          <a:p>
            <a:pPr eaLnBrk="1" hangingPunct="1"/>
            <a:r>
              <a:rPr lang="ru-RU" dirty="0" smtClean="0"/>
              <a:t>Организация работы на уровне муниципалитета по сопровождению руководящих и педагогических кадров в условиях реализации требований ФГОС НОО</a:t>
            </a:r>
          </a:p>
        </p:txBody>
      </p:sp>
      <p:sp>
        <p:nvSpPr>
          <p:cNvPr id="15362" name="Заголовок 2"/>
          <p:cNvSpPr>
            <a:spLocks noGrp="1"/>
          </p:cNvSpPr>
          <p:nvPr>
            <p:ph type="title" idx="4294967295"/>
          </p:nvPr>
        </p:nvSpPr>
        <p:spPr>
          <a:xfrm>
            <a:off x="214313" y="274638"/>
            <a:ext cx="8501062" cy="3582987"/>
          </a:xfrm>
        </p:spPr>
        <p:txBody>
          <a:bodyPr/>
          <a:lstStyle/>
          <a:p>
            <a:pPr eaLnBrk="1" hangingPunct="1"/>
            <a:r>
              <a:rPr lang="ru-RU" sz="3000" dirty="0" smtClean="0"/>
              <a:t>ЦЕЛЬ ТЬЮТОРСКОГО СОПРОВОЖДЕНИЯ ПО НАПРАВЛЕНИЮ:</a:t>
            </a:r>
            <a:r>
              <a:rPr lang="ru-RU" sz="3000" b="1" i="1" dirty="0" smtClean="0">
                <a:solidFill>
                  <a:srgbClr val="00B050"/>
                </a:solidFill>
              </a:rPr>
              <a:t> </a:t>
            </a:r>
            <a:br>
              <a:rPr lang="ru-RU" sz="3000" b="1" i="1" dirty="0" smtClean="0">
                <a:solidFill>
                  <a:srgbClr val="00B050"/>
                </a:solidFill>
              </a:rPr>
            </a:br>
            <a:r>
              <a:rPr lang="ru-RU" sz="3000" b="1" i="1" dirty="0" smtClean="0">
                <a:solidFill>
                  <a:srgbClr val="00B050"/>
                </a:solidFill>
              </a:rPr>
              <a:t>«</a:t>
            </a:r>
            <a:r>
              <a:rPr lang="ru-RU" sz="3000" b="1" i="1" dirty="0" err="1" smtClean="0">
                <a:solidFill>
                  <a:srgbClr val="00B050"/>
                </a:solidFill>
              </a:rPr>
              <a:t>Тьюторское</a:t>
            </a:r>
            <a:r>
              <a:rPr lang="ru-RU" sz="3000" b="1" i="1" dirty="0" smtClean="0">
                <a:solidFill>
                  <a:srgbClr val="00B050"/>
                </a:solidFill>
              </a:rPr>
              <a:t> сопровождение руководящих и педагогических кадров в условиях реализации требований ФГОС» </a:t>
            </a:r>
            <a:r>
              <a:rPr lang="ru-RU" sz="3400" dirty="0" smtClean="0"/>
              <a:t/>
            </a:r>
            <a:br>
              <a:rPr lang="ru-RU" sz="3400" dirty="0" smtClean="0"/>
            </a:br>
            <a:endParaRPr lang="ru-RU" sz="3400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 idx="4294967295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ru-RU" dirty="0" err="1" smtClean="0"/>
              <a:t>Тьюторы</a:t>
            </a:r>
            <a:r>
              <a:rPr lang="ru-RU" dirty="0" smtClean="0"/>
              <a:t> и методист ММС</a:t>
            </a:r>
          </a:p>
        </p:txBody>
      </p:sp>
      <p:sp>
        <p:nvSpPr>
          <p:cNvPr id="16386" name="Rectangle 3"/>
          <p:cNvSpPr>
            <a:spLocks noGrp="1"/>
          </p:cNvSpPr>
          <p:nvPr>
            <p:ph type="body" idx="4294967295"/>
          </p:nvPr>
        </p:nvSpPr>
        <p:spPr>
          <a:xfrm>
            <a:off x="468313" y="1628775"/>
            <a:ext cx="82296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dirty="0" smtClean="0"/>
              <a:t>Цель деятельности </a:t>
            </a:r>
            <a:r>
              <a:rPr lang="ru-RU" dirty="0" err="1" smtClean="0"/>
              <a:t>тьюторов</a:t>
            </a:r>
            <a:r>
              <a:rPr lang="ru-RU" dirty="0" smtClean="0"/>
              <a:t>: </a:t>
            </a:r>
          </a:p>
          <a:p>
            <a:pPr eaLnBrk="1" hangingPunct="1">
              <a:lnSpc>
                <a:spcPct val="90000"/>
              </a:lnSpc>
            </a:pPr>
            <a:r>
              <a:rPr lang="ru-RU" dirty="0" smtClean="0"/>
              <a:t>создание единого информационно-методического пространства муниципалитета,    организационно-методическое и нормативно-правовое сопровождение руководящих и педагогических кадров в условиях реализации требований ФГОС НОО</a:t>
            </a:r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-4511675" y="3036888"/>
            <a:ext cx="127555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/>
              <a:t> 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400" dirty="0" err="1" smtClean="0"/>
              <a:t>Тьюторская</a:t>
            </a:r>
            <a:r>
              <a:rPr lang="ru-RU" sz="3400" dirty="0" smtClean="0"/>
              <a:t> деятельность на уровне муниципалитета по направлению: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Формирование универсальных учебных действий у младших школьников как основа достижения планируемых результатов основной образовательной программы начального общего образования.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3400" b="1" dirty="0" err="1" smtClean="0"/>
              <a:t>Тьюторская</a:t>
            </a:r>
            <a:r>
              <a:rPr lang="ru-RU" sz="3400" b="1" dirty="0" smtClean="0"/>
              <a:t> группа - представители  образовательных организаций</a:t>
            </a:r>
            <a:r>
              <a:rPr lang="ru-RU" sz="3400" dirty="0" smtClean="0"/>
              <a:t> </a:t>
            </a:r>
          </a:p>
        </p:txBody>
      </p:sp>
      <p:sp>
        <p:nvSpPr>
          <p:cNvPr id="17410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Цель деятельности тьюторов: организационно-методическое и нормативно-правовое сопровождение руководящих и педагогических работников муниципалитета в условиях реализации требований ФГОС НОО </a:t>
            </a:r>
            <a:r>
              <a:rPr lang="ru-RU" b="1" smtClean="0"/>
              <a:t>посредством обобщения и распространения собственного инновационного опыта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400" smtClean="0"/>
              <a:t>Направления тьюторского сопровождения: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Организационная поддержка</a:t>
            </a:r>
          </a:p>
          <a:p>
            <a:r>
              <a:rPr lang="ru-RU" smtClean="0"/>
              <a:t>Информационная поддержка</a:t>
            </a:r>
          </a:p>
          <a:p>
            <a:r>
              <a:rPr lang="ru-RU" smtClean="0"/>
              <a:t>Поддержка формирования и развития кадрового потенциала</a:t>
            </a:r>
          </a:p>
          <a:p>
            <a:r>
              <a:rPr lang="ru-RU" smtClean="0"/>
              <a:t>Научно-методическая поддержка</a:t>
            </a:r>
          </a:p>
          <a:p>
            <a:r>
              <a:rPr lang="ru-RU" smtClean="0"/>
              <a:t>Экспертно-аналитическая деятельность</a:t>
            </a:r>
          </a:p>
          <a:p>
            <a:r>
              <a:rPr lang="ru-RU" smtClean="0"/>
              <a:t>Нормативно-правовая поддержка</a:t>
            </a:r>
          </a:p>
          <a:p>
            <a:endParaRPr lang="ru-RU" smtClean="0"/>
          </a:p>
          <a:p>
            <a:endParaRPr lang="ru-RU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Предназначение тьютора -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z="3600" smtClean="0"/>
              <a:t>Создание поддерживающей образовательной (учебно-социально-профессиональной) среды, позволяющей учителям в удобном для них режиме достигнуть целей развития собственной компетентности.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ru-RU" smtClean="0"/>
              <a:t>Деятельность тьютора:</a:t>
            </a:r>
          </a:p>
        </p:txBody>
      </p:sp>
      <p:pic>
        <p:nvPicPr>
          <p:cNvPr id="22530" name="Picture 5" descr="SDC1821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755650" y="1268413"/>
            <a:ext cx="7343775" cy="5178425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Водяные знаки">
  <a:themeElements>
    <a:clrScheme name="Водяные знак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Водяные знаки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Водяные знак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одяные знаки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одяные знаки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одяные знаки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дяные знаки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дяные знаки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дяные знаки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дяные знаки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дяные знаки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Watermark</Template>
  <TotalTime>678</TotalTime>
  <Words>766</Words>
  <Application>Microsoft Office PowerPoint</Application>
  <PresentationFormat>Экран (4:3)</PresentationFormat>
  <Paragraphs>85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Водяные знаки</vt:lpstr>
      <vt:lpstr>             «Cистема тьюторского сопровождения профессионального развития педагогов НОО  Юргинского городского округа» 2018-2019 учебный год   </vt:lpstr>
      <vt:lpstr>Тьютор – это субъект,</vt:lpstr>
      <vt:lpstr>ЦЕЛЬ ТЬЮТОРСКОГО СОПРОВОЖДЕНИЯ ПО НАПРАВЛЕНИЮ:  «Тьюторское сопровождение руководящих и педагогических кадров в условиях реализации требований ФГОС»  </vt:lpstr>
      <vt:lpstr>Тьюторы и методист ММС</vt:lpstr>
      <vt:lpstr>Тьюторская деятельность на уровне муниципалитета по направлению:</vt:lpstr>
      <vt:lpstr>Тьюторская группа - представители  образовательных организаций </vt:lpstr>
      <vt:lpstr>Направления тьюторского сопровождения:</vt:lpstr>
      <vt:lpstr>Предназначение тьютора -</vt:lpstr>
      <vt:lpstr>Деятельность тьютора:</vt:lpstr>
      <vt:lpstr>    Особенности деятельности тьютора: интеграция учебной и профессиональной среды</vt:lpstr>
      <vt:lpstr>Муниципальный ИОМ (индивидуальный образовательный маршрут):</vt:lpstr>
      <vt:lpstr>ЗАДАЧИ  ТЬЮТОРОВ   </vt:lpstr>
      <vt:lpstr>Слайд 13</vt:lpstr>
      <vt:lpstr>Разработаны методические материалы:</vt:lpstr>
      <vt:lpstr>Слайд 15</vt:lpstr>
      <vt:lpstr>Слайд 16</vt:lpstr>
      <vt:lpstr>Информационное сопровождение тьюторской  деятельности</vt:lpstr>
      <vt:lpstr>Информационное сопровождение тьюторской  деятельности</vt:lpstr>
      <vt:lpstr>Слайд 19</vt:lpstr>
      <vt:lpstr>Практическая помощь тьюторов:</vt:lpstr>
      <vt:lpstr>Формы организации тьюторского сопровождения в 2018/2019 г.г.</vt:lpstr>
      <vt:lpstr>Выполнение мероприятий по реализации ФГОС НОО</vt:lpstr>
      <vt:lpstr>Слайд 23</vt:lpstr>
      <vt:lpstr>Слайд 24</vt:lpstr>
      <vt:lpstr>Слайд 25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Постоянно действующий семинар «Тьюторское сопровождение руководящих и педагогических кадров в условиях реализации требований ФГОС» (Тьюторы 1 группы – методисты ММС) </dc:title>
  <dc:creator>Admin</dc:creator>
  <cp:lastModifiedBy>Admin</cp:lastModifiedBy>
  <cp:revision>97</cp:revision>
  <dcterms:created xsi:type="dcterms:W3CDTF">2012-09-18T15:45:07Z</dcterms:created>
  <dcterms:modified xsi:type="dcterms:W3CDTF">2019-01-30T07:58:16Z</dcterms:modified>
</cp:coreProperties>
</file>